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4"/>
  </p:notesMasterIdLst>
  <p:sldIdLst>
    <p:sldId id="641" r:id="rId2"/>
    <p:sldId id="630" r:id="rId3"/>
    <p:sldId id="664" r:id="rId4"/>
    <p:sldId id="665" r:id="rId5"/>
    <p:sldId id="666" r:id="rId6"/>
    <p:sldId id="667" r:id="rId7"/>
    <p:sldId id="668" r:id="rId8"/>
    <p:sldId id="673" r:id="rId9"/>
    <p:sldId id="645" r:id="rId10"/>
    <p:sldId id="670" r:id="rId11"/>
    <p:sldId id="644" r:id="rId12"/>
    <p:sldId id="642" r:id="rId13"/>
    <p:sldId id="640" r:id="rId14"/>
    <p:sldId id="523" r:id="rId15"/>
    <p:sldId id="424" r:id="rId16"/>
    <p:sldId id="434" r:id="rId17"/>
    <p:sldId id="609" r:id="rId18"/>
    <p:sldId id="610" r:id="rId19"/>
    <p:sldId id="611" r:id="rId20"/>
    <p:sldId id="612" r:id="rId21"/>
    <p:sldId id="613" r:id="rId22"/>
    <p:sldId id="61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90774E"/>
    <a:srgbClr val="FFCCFF"/>
    <a:srgbClr val="FF99FF"/>
    <a:srgbClr val="FF00FF"/>
    <a:srgbClr val="33CCCC"/>
    <a:srgbClr val="292929"/>
    <a:srgbClr val="031104"/>
    <a:srgbClr val="282828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1847" autoAdjust="0"/>
    <p:restoredTop sz="51014" autoAdjust="0"/>
  </p:normalViewPr>
  <p:slideViewPr>
    <p:cSldViewPr snapToGrid="0">
      <p:cViewPr>
        <p:scale>
          <a:sx n="71" d="100"/>
          <a:sy n="71" d="100"/>
        </p:scale>
        <p:origin x="-1446" y="-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E6F7-FFB5-4D16-8E9F-E6AFC7D2F23A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65B88-E8ED-4CB3-A478-104867F78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52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43D1-2AD9-49EF-AF9E-6C21023E199E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ae/url?sa=i&amp;url=https://www.pngitem.com/middle/iiwTRhJ_video-camera-cartoon-clip-art-cute-video-camera/&amp;psig=AOvVaw0-eu_GW99RJtMnkI-6aIVQ&amp;ust=1590498621009000&amp;source=images&amp;cd=vfe&amp;ved=0CAIQjRxqFwoTCLDp4KGLz-kCFQAAAAAdAAAAABAc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ae/url?sa=i&amp;url=https://giphy.com/gifs/supersimple-7-counting-8z2mlSy0xxwkw&amp;psig=AOvVaw22PMA6-mbJjH76wjhBwK8l&amp;ust=1591174450529000&amp;source=images&amp;cd=vfe&amp;ved=0CAIQjRxqFwoTCMixxvng4ukCFQAAAAAdAAAAABA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ae/url?sa=i&amp;url=http://www.vb.eqla3.com/showthread.php?t=1501130&amp;page=155&amp;psig=AOvVaw0jWInGjmTIG5ZaWoX-0W-6&amp;ust=1589185477189000&amp;source=images&amp;cd=vfe&amp;ved=0CAIQjRxqFwoTCLD5lLTvqOkCFQAAAAAdAAAAABA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ae/url?sa=i&amp;url=https://www.netclipart.com/isee/iRooTTR_video-call-animated-png/&amp;psig=AOvVaw0-eu_GW99RJtMnkI-6aIVQ&amp;ust=1590498621009000&amp;source=images&amp;cd=vfe&amp;ved=0CAIQjRxqFwoTCLDp4KGLz-kCFQAAAAAdAAAAABA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ae/url?sa=i&amp;url=https://giphy.com/stickers/turmadamonica-turma-da-monica-y-sus-amigos-and-friends-j0S0O2IWbzafdKiIbI&amp;psig=AOvVaw0zpWw5R-ahl_Nmswrw7aFl&amp;ust=1591000698642000&amp;source=images&amp;cd=vfe&amp;ved=0CAIQjRxqFwoTCNjW6NPZ3ekCFQAAAAAdAAAAABAV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ae/url?sa=i&amp;url=https://it.dreamstime.com/fotografia-stock-oro-argento-medaglie-di-bronzo-con-il-nastro-isolato-image38786542&amp;psig=AOvVaw20h1r0UiRTz7S6Xdtpucoq&amp;ust=1590940039265000&amp;source=images&amp;cd=vfe&amp;ved=0CAIQjRxqFwoTCJDMs9j32-kCFQAAAAAdAAAAABA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www.google.ae/url?sa=i&amp;url=https://giphy.com/stickers/bookerhighschool-hearts-bhs-booker-high-school-3XCrmngR7WzaBFDEFI&amp;psig=AOvVaw36iieOGCQqiEcR-J_7Djv4&amp;ust=1590940271209000&amp;source=images&amp;cd=vfe&amp;ved=0CAIQjRxqFwoTCKjQ1sj42-kCFQAAAAAdAAAAABAb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s://www.google.ae/url?sa=i&amp;url=https://ar.phoneky.com/gif-animations/?id=s2s161294&amp;psig=AOvVaw3ylRIFbuWh8FImwVUHCA1K&amp;ust=1590939798299000&amp;source=images&amp;cd=vfe&amp;ved=0CAIQjRxqFwoTCJCd_uP22-kCFQAAAAAdAAAAABAv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ae/url?sa=i&amp;url=https://dlpng.com/png/6388784&amp;psig=AOvVaw1wELj5lYY1BduWMGMORpY6&amp;ust=1591167820410000&amp;source=images&amp;cd=vfe&amp;ved=0CAIQjRxqFwoTCLj5j5zI4ukCFQAAAAAdAAAAABB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ae/url?sa=i&amp;url=https://www.aljazeera.net/encyclopedia/countries/2014/11/3/%D8%A7%D9%84%D8%AF%D9%88%D9%85%D9%8A%D9%86%D9%8A%D9%83%D8%A7%D9%86&amp;psig=AOvVaw2WlIA7cpujFn6D6EwKWrZh&amp;ust=1591095777031000&amp;source=images&amp;cd=vfe&amp;ved=0CAIQjRxqFwoTCKCD3_K74OkCFQAAAAAdAAAAABA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s://www.google.ae/url?sa=i&amp;url=https://es.123rf.com/photo_101085578_personaje-de-dibujos-animados-de-familia-feliz-agricultor-en-granja-org%C3%A1nica-ilustraci%C3%B3n-vectorial-agr%C3%ADcola.html&amp;psig=AOvVaw3wkYh3WPn7JlPkD912jl1G&amp;ust=1591095871462000&amp;source=images&amp;cd=vfe&amp;ved=0CAIQjRxqFwoTCIjZvp684OkCFQAAAAAdAAAAABA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ae/url?sa=i&amp;url=https://www.istockphoto.com/vector/farmer-family-gm869485882-144865623&amp;psig=AOvVaw3wkYh3WPn7JlPkD912jl1G&amp;ust=1591095871462000&amp;source=images&amp;cd=vfe&amp;ved=0CAIQjRxqFwoTCIjZvp684OkCFQAAAAAdAAAAABA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ae/url?sa=i&amp;url=https://www.almaghribtoday.net/183/040616205726-%D9%85%D9%8A%D8%A7%D9%87-%D9%85%D9%84%D9%88%D8%AB%D8%A9-%D8%AA%D8%BA%D9%85%D8%B1-%D9%85%D8%AF%D9%8A%D9%86%D8%A9-%D8%B3%D8%A7%D9%86%D8%AA&amp;psig=AOvVaw0F8eSwcbjp4-ozZBP-nikm&amp;ust=1591096141498000&amp;source=images&amp;cd=vfe&amp;ved=0CAIQjRxqFwoTCKiX-aC94OkCFQAAAAAdAAAAABAD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google.ae/url?sa=i&amp;url=https://www.dawshagya.org/vb/dawshagya197254/&amp;psig=AOvVaw0BML8wBfuE_F5H30GjVA1U&amp;ust=1591096036818000&amp;source=images&amp;cd=vfe&amp;ved=0CAIQjRxqFwoTCLja8uy84OkCFQAAAAAdAAAAABA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ae/url?sa=i&amp;url=https://www.akhbaralaan.net/news/world/2019/09/15/%D8%A8%D8%B9%D8%AF-%D8%A7%D8%B9%D8%B5%D8%A7%D8%B1-%D8%AF%D9%88%D8%B1%D9%8A%D8%A7%D9%86-%D8%A7%D9%84%D8%B9%D8%A7%D8%B5%D9%81%D8%A9-%D8%A3%D9%88%D9%85%D8%A8%D8%B1%D8%AA%D9%88-%D8%AA%D8%AC%D8%AA%D8%A7%D8%AD-%D8%A7%D9%84%D8%A8%D9%87%D8%A7%D9%85%D8%A7&amp;psig=AOvVaw2FmCtSKKKBf-fN63vNTaIG&amp;ust=1591096189607000&amp;source=images&amp;cd=vfe&amp;ved=0CAIQjRxqFwoTCOimprO94OkCFQAAAAAdAAAAABA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s://www.google.ae/url?sa=i&amp;url=https://es.123rf.com/photo_101085578_personaje-de-dibujos-animados-de-familia-feliz-agricultor-en-granja-org%C3%A1nica-ilustraci%C3%B3n-vectorial-agr%C3%ADcola.html&amp;psig=AOvVaw3wkYh3WPn7JlPkD912jl1G&amp;ust=1591095871462000&amp;source=images&amp;cd=vfe&amp;ved=0CAIQjRxqFwoTCIjZvp684OkCFQAAAAAdAAAAABA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ae/url?sa=i&amp;url=https://www.istockphoto.com/vector/farmer-family-gm869485882-144865623&amp;psig=AOvVaw3wkYh3WPn7JlPkD912jl1G&amp;ust=1591095871462000&amp;source=images&amp;cd=vfe&amp;ved=0CAIQjRxqFwoTCIjZvp684OkCFQAAAAAdAAAAABAp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ae/url?sa=i&amp;url=https://www.youtube.com/watch?v=_tI5pQJ0LMk&amp;psig=AOvVaw1x249re2FWuylfP0PaYzcT&amp;ust=1591096286913000&amp;source=images&amp;cd=vfe&amp;ved=0CAIQjRxqFwoTCIjptOK94OkCFQAAAAAdAAAAABA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ae/url?sa=i&amp;url=https://www.kids.almo7eb.com/play-19162.html&amp;psig=AOvVaw1x249re2FWuylfP0PaYzcT&amp;ust=1591096286913000&amp;source=images&amp;cd=vfe&amp;ved=0CAIQjRxqFwoTCIjptOK94OkCFQAAAAAdAAAAABA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google.ae/url?sa=i&amp;url=https://www.artstation.com/artwork/v1Rn3O&amp;psig=AOvVaw22PMA6-mbJjH76wjhBwK8l&amp;ust=1591174450529000&amp;source=images&amp;cd=vfe&amp;ved=0CAIQjRxqFwoTCMixxvng4ukCFQAAAAAdAAAAABA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ae/url?sa=i&amp;url=https://giphy.com/gifs/supersimple-july-seven-8ygP86YByvnJS&amp;psig=AOvVaw22PMA6-mbJjH76wjhBwK8l&amp;ust=1591174450529000&amp;source=images&amp;cd=vfe&amp;ved=0CAIQjRxqFwoTCMixxvng4ukCFQAAAAAdAAAAABAi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deo Camera Cartoon Clip Art - Cute Video Camera Clipart, HD Png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61421">
            <a:off x="4056610" y="4159496"/>
            <a:ext cx="19333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 smtClean="0"/>
              <a:t>صناعة الكاكاو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87743" y="3348587"/>
            <a:ext cx="225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/>
              <a:t>شاهد الفيديو</a:t>
            </a:r>
            <a:endParaRPr lang="en-US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Desktop\x5pis-Qk[1].jpg"/>
          <p:cNvPicPr>
            <a:picLocks noChangeAspect="1" noChangeArrowheads="1"/>
          </p:cNvPicPr>
          <p:nvPr/>
        </p:nvPicPr>
        <p:blipFill>
          <a:blip r:embed="rId2"/>
          <a:srcRect l="4883" t="3910" r="4771" b="674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085943" y="2569029"/>
            <a:ext cx="2830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برنامج الأسئلة</a:t>
            </a:r>
            <a:endParaRPr lang="en-US" sz="8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647543" y="2373086"/>
            <a:ext cx="1052287" cy="3897086"/>
            <a:chOff x="6647543" y="2373086"/>
            <a:chExt cx="1052287" cy="3897086"/>
          </a:xfrm>
        </p:grpSpPr>
        <p:sp>
          <p:nvSpPr>
            <p:cNvPr id="4" name="Rectangle 3"/>
            <p:cNvSpPr/>
            <p:nvPr/>
          </p:nvSpPr>
          <p:spPr>
            <a:xfrm>
              <a:off x="6647543" y="2373086"/>
              <a:ext cx="1052287" cy="38970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>
                  <a:solidFill>
                    <a:schemeClr val="tx1"/>
                  </a:solidFill>
                </a:rPr>
                <a:t>أين تزرع أشجار الكاكاو ؟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11788" y="2554941"/>
              <a:ext cx="6051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AE" sz="7200" b="1" dirty="0" smtClean="0"/>
                <a:t>1</a:t>
              </a:r>
              <a:endParaRPr lang="en-US" sz="72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6228" y="2351314"/>
            <a:ext cx="1052287" cy="3897086"/>
            <a:chOff x="5566228" y="2351314"/>
            <a:chExt cx="1052287" cy="3897086"/>
          </a:xfrm>
        </p:grpSpPr>
        <p:sp>
          <p:nvSpPr>
            <p:cNvPr id="6" name="Rectangle 5"/>
            <p:cNvSpPr/>
            <p:nvPr/>
          </p:nvSpPr>
          <p:spPr>
            <a:xfrm>
              <a:off x="5566228" y="2351314"/>
              <a:ext cx="1052287" cy="389708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>
                  <a:solidFill>
                    <a:schemeClr val="tx1"/>
                  </a:solidFill>
                </a:rPr>
                <a:t>ربحت وسام المشارك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59829" y="2492189"/>
              <a:ext cx="6051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AE" sz="7200" b="1" dirty="0" smtClean="0"/>
                <a:t>2</a:t>
              </a:r>
              <a:endParaRPr lang="en-US" sz="72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63143" y="2322286"/>
            <a:ext cx="1052287" cy="3897086"/>
            <a:chOff x="4463143" y="2322286"/>
            <a:chExt cx="1052287" cy="3897086"/>
          </a:xfrm>
        </p:grpSpPr>
        <p:sp>
          <p:nvSpPr>
            <p:cNvPr id="7" name="Rectangle 6"/>
            <p:cNvSpPr/>
            <p:nvPr/>
          </p:nvSpPr>
          <p:spPr>
            <a:xfrm>
              <a:off x="4463143" y="2322286"/>
              <a:ext cx="1052287" cy="38970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>
                  <a:solidFill>
                    <a:schemeClr val="tx1"/>
                  </a:solidFill>
                </a:rPr>
                <a:t>في أي قارة تقع جمهورية الدومينيكان ؟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7857" y="2492189"/>
              <a:ext cx="6051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AE" sz="7200" b="1" dirty="0" smtClean="0"/>
                <a:t>3</a:t>
              </a:r>
              <a:endParaRPr lang="en-US" sz="72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61657" y="2322286"/>
            <a:ext cx="1052287" cy="3897086"/>
            <a:chOff x="3461657" y="2322286"/>
            <a:chExt cx="1052287" cy="3897086"/>
          </a:xfrm>
        </p:grpSpPr>
        <p:sp>
          <p:nvSpPr>
            <p:cNvPr id="8" name="Rectangle 7"/>
            <p:cNvSpPr/>
            <p:nvPr/>
          </p:nvSpPr>
          <p:spPr>
            <a:xfrm>
              <a:off x="3461657" y="2322286"/>
              <a:ext cx="1052287" cy="38970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>
                  <a:solidFill>
                    <a:schemeClr val="tx1"/>
                  </a:solidFill>
                </a:rPr>
                <a:t>ربحت وسام المشارك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5898" y="2483225"/>
              <a:ext cx="6051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AE" sz="7200" b="1" dirty="0" smtClean="0"/>
                <a:t>4</a:t>
              </a:r>
              <a:endParaRPr lang="en-US" sz="72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58570" y="2293257"/>
            <a:ext cx="1052287" cy="3897086"/>
            <a:chOff x="2358570" y="2293257"/>
            <a:chExt cx="1052287" cy="3897086"/>
          </a:xfrm>
        </p:grpSpPr>
        <p:sp>
          <p:nvSpPr>
            <p:cNvPr id="9" name="Rectangle 8"/>
            <p:cNvSpPr/>
            <p:nvPr/>
          </p:nvSpPr>
          <p:spPr>
            <a:xfrm>
              <a:off x="2358570" y="2293257"/>
              <a:ext cx="1052287" cy="38970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b="1" dirty="0" smtClean="0">
                  <a:solidFill>
                    <a:schemeClr val="tx1"/>
                  </a:solidFill>
                </a:rPr>
                <a:t>هل التجارة العادلة جيدة للمزارعين ؟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92208" y="2545977"/>
              <a:ext cx="6051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AE" sz="7200" b="1" dirty="0" smtClean="0"/>
                <a:t>5</a:t>
              </a:r>
              <a:endParaRPr lang="en-US" sz="7200" b="1" dirty="0"/>
            </a:p>
          </p:txBody>
        </p:sp>
      </p:grpSp>
      <p:pic>
        <p:nvPicPr>
          <p:cNvPr id="2050" name="Picture 2" descr="July 7 Counting GIF by Super Simple - Find &amp; Share on GIPHY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5412" y="0"/>
            <a:ext cx="2084294" cy="9547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موضوع تفاعلي . ll طلبات ادوات التصميم ll ~ - الصفحة رقم 155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5222" y="0"/>
            <a:ext cx="3316778" cy="4445525"/>
          </a:xfrm>
          <a:prstGeom prst="rect">
            <a:avLst/>
          </a:prstGeom>
          <a:noFill/>
        </p:spPr>
      </p:pic>
      <p:pic>
        <p:nvPicPr>
          <p:cNvPr id="5" name="Picture 6" descr="موضوع تفاعلي . ll طلبات ادوات التصميم ll ~ - الصفحة رقم 155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1542" y="2412475"/>
            <a:ext cx="3316778" cy="4445525"/>
          </a:xfrm>
          <a:prstGeom prst="rect">
            <a:avLst/>
          </a:prstGeom>
          <a:noFill/>
        </p:spPr>
      </p:pic>
      <p:pic>
        <p:nvPicPr>
          <p:cNvPr id="6" name="Picture 6" descr="موضوع تفاعلي . ll طلبات ادوات التصميم ll ~ - الصفحة رقم 155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2087" y="0"/>
            <a:ext cx="3316778" cy="4445525"/>
          </a:xfrm>
          <a:prstGeom prst="rect">
            <a:avLst/>
          </a:prstGeom>
          <a:noFill/>
        </p:spPr>
      </p:pic>
      <p:pic>
        <p:nvPicPr>
          <p:cNvPr id="7" name="Picture 6" descr="موضوع تفاعلي . ll طلبات ادوات التصميم ll ~ - الصفحة رقم 155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12475"/>
            <a:ext cx="3316778" cy="4445525"/>
          </a:xfrm>
          <a:prstGeom prst="rect">
            <a:avLst/>
          </a:prstGeom>
          <a:noFill/>
        </p:spPr>
      </p:pic>
      <p:pic>
        <p:nvPicPr>
          <p:cNvPr id="1026" name="Picture 2" descr="C:\Users\HP\Desktop\26907245_10155878632942211_3759863085513940117_n[1].jpg"/>
          <p:cNvPicPr>
            <a:picLocks noChangeAspect="1" noChangeArrowheads="1"/>
          </p:cNvPicPr>
          <p:nvPr/>
        </p:nvPicPr>
        <p:blipFill>
          <a:blip r:embed="rId4"/>
          <a:srcRect l="49600" t="41538" r="7000" b="28923"/>
          <a:stretch>
            <a:fillRect/>
          </a:stretch>
        </p:blipFill>
        <p:spPr bwMode="auto">
          <a:xfrm>
            <a:off x="6473952" y="3547872"/>
            <a:ext cx="2548128" cy="293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HP\Desktop\26907245_10155878632942211_3759863085513940117_n[1].jpg"/>
          <p:cNvPicPr>
            <a:picLocks noChangeAspect="1" noChangeArrowheads="1"/>
          </p:cNvPicPr>
          <p:nvPr/>
        </p:nvPicPr>
        <p:blipFill>
          <a:blip r:embed="rId4"/>
          <a:srcRect l="49900" t="13846" r="7000" b="56923"/>
          <a:stretch>
            <a:fillRect/>
          </a:stretch>
        </p:blipFill>
        <p:spPr bwMode="auto">
          <a:xfrm>
            <a:off x="9375648" y="938784"/>
            <a:ext cx="2353056" cy="3096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HP\Desktop\26907245_10155878632942211_3759863085513940117_n[1].jpg"/>
          <p:cNvPicPr>
            <a:picLocks noChangeAspect="1" noChangeArrowheads="1"/>
          </p:cNvPicPr>
          <p:nvPr/>
        </p:nvPicPr>
        <p:blipFill>
          <a:blip r:embed="rId4"/>
          <a:srcRect l="49900" t="13846" r="7000" b="56923"/>
          <a:stretch>
            <a:fillRect/>
          </a:stretch>
        </p:blipFill>
        <p:spPr bwMode="auto">
          <a:xfrm>
            <a:off x="3675888" y="1066800"/>
            <a:ext cx="2353056" cy="3096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HP\Desktop\26907245_10155878632942211_3759863085513940117_n[1].jpg"/>
          <p:cNvPicPr>
            <a:picLocks noChangeAspect="1" noChangeArrowheads="1"/>
          </p:cNvPicPr>
          <p:nvPr/>
        </p:nvPicPr>
        <p:blipFill>
          <a:blip r:embed="rId4"/>
          <a:srcRect l="49900" t="13846" r="7000" b="56923"/>
          <a:stretch>
            <a:fillRect/>
          </a:stretch>
        </p:blipFill>
        <p:spPr bwMode="auto">
          <a:xfrm>
            <a:off x="518160" y="3297936"/>
            <a:ext cx="2353056" cy="3096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975529" y="373332"/>
            <a:ext cx="698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66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22387" y="5567124"/>
            <a:ext cx="698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66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0302" y="397716"/>
            <a:ext cx="698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66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8371" y="5561028"/>
            <a:ext cx="698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66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112" y="146304"/>
            <a:ext cx="285292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صورة مختلفة عن باقي الصور ( 1 – 2 – 3 – 4 ) ؟ </a:t>
            </a:r>
          </a:p>
          <a:p>
            <a:pPr algn="ctr"/>
            <a:r>
              <a:rPr lang="ar-AE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أجب في الدردشة )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Video Call Animated Png , Transparent Cartoon, Free Cliparts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8448" y="631772"/>
            <a:ext cx="4760258" cy="954107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 smtClean="0"/>
              <a:t>هل لديك معلومات عن شجرة البن </a:t>
            </a:r>
          </a:p>
          <a:p>
            <a:pPr algn="ctr"/>
            <a:r>
              <a:rPr lang="ar-AE" sz="2800" b="1" dirty="0" smtClean="0"/>
              <a:t>( القهوة ) ؟ </a:t>
            </a:r>
            <a:r>
              <a:rPr lang="ar-AE" sz="1200" b="1" dirty="0" smtClean="0"/>
              <a:t>( استعن بالشبكة العنكبوتية ) للتعرف على معلومات جديدة</a:t>
            </a:r>
            <a:endParaRPr lang="en-US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764" r="1353" b="13726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70804" y="4890383"/>
            <a:ext cx="7933765" cy="1900381"/>
          </a:xfrm>
          <a:prstGeom prst="rect">
            <a:avLst/>
          </a:prstGeom>
          <a:noFill/>
          <a:ln w="76200">
            <a:solidFill>
              <a:srgbClr val="6F4F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9048" y="429748"/>
            <a:ext cx="3133164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 smtClean="0">
                <a:solidFill>
                  <a:srgbClr val="90774E"/>
                </a:solidFill>
              </a:rPr>
              <a:t>التقييم الفردي</a:t>
            </a:r>
            <a:endParaRPr lang="en-US" sz="4800" b="1" dirty="0">
              <a:solidFill>
                <a:srgbClr val="90774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1070" y="1815345"/>
            <a:ext cx="11876119" cy="830997"/>
            <a:chOff x="239151" y="2574387"/>
            <a:chExt cx="11952849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239151" y="2574387"/>
              <a:ext cx="11952849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AE" sz="2400" b="1" dirty="0" smtClean="0">
                  <a:solidFill>
                    <a:srgbClr val="90774E"/>
                  </a:solidFill>
                </a:rPr>
                <a:t>الدخول على البوابة الذكية        مادة التربية الأخلاقية       الأنشطة        الدرس 4 ( تأثير التوسع الاقتصادي في المجتمع )</a:t>
              </a:r>
              <a:endParaRPr lang="en-US" sz="2400" b="1" dirty="0">
                <a:solidFill>
                  <a:srgbClr val="90774E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10800000" flipV="1">
              <a:off x="8934022" y="2785403"/>
              <a:ext cx="506436" cy="14068"/>
            </a:xfrm>
            <a:prstGeom prst="straightConnector1">
              <a:avLst/>
            </a:prstGeom>
            <a:ln w="76200">
              <a:solidFill>
                <a:srgbClr val="6F4F2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0800000">
              <a:off x="6265196" y="2743201"/>
              <a:ext cx="460569" cy="39857"/>
            </a:xfrm>
            <a:prstGeom prst="straightConnector1">
              <a:avLst/>
            </a:prstGeom>
            <a:ln w="76200">
              <a:solidFill>
                <a:srgbClr val="6F4F2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0800000" flipV="1">
              <a:off x="4809866" y="2785614"/>
              <a:ext cx="560363" cy="2345"/>
            </a:xfrm>
            <a:prstGeom prst="straightConnector1">
              <a:avLst/>
            </a:prstGeom>
            <a:ln w="76200">
              <a:solidFill>
                <a:srgbClr val="6F4F2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0" name="Picture 2" descr="Mauricio De Sousa Msp Sticker by Turma da Mônica for iOS &amp; Android ...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966564" y="3539072"/>
            <a:ext cx="2263212" cy="32608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6984" y="3682395"/>
            <a:ext cx="8425886" cy="216366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err="1" smtClean="0">
                <a:latin typeface="Andalus" pitchFamily="18" charset="-78"/>
                <a:cs typeface="Andalus" pitchFamily="18" charset="-78"/>
              </a:rPr>
              <a:t>مكافأة</a:t>
            </a:r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7200" b="1" dirty="0" err="1" smtClean="0">
                <a:latin typeface="Andalus" pitchFamily="18" charset="-78"/>
                <a:cs typeface="Andalus" pitchFamily="18" charset="-78"/>
              </a:rPr>
              <a:t>للطلاب</a:t>
            </a:r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7200" b="1" dirty="0" err="1" smtClean="0">
                <a:latin typeface="Andalus" pitchFamily="18" charset="-78"/>
                <a:cs typeface="Andalus" pitchFamily="18" charset="-78"/>
              </a:rPr>
              <a:t>المتفاعلين</a:t>
            </a:r>
            <a:endParaRPr lang="en-US" sz="7200" b="1" dirty="0" smtClean="0">
              <a:latin typeface="Andalus" pitchFamily="18" charset="-78"/>
              <a:cs typeface="Andalus" pitchFamily="18" charset="-78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err="1" smtClean="0">
                <a:latin typeface="Andalus" pitchFamily="18" charset="-78"/>
                <a:cs typeface="Andalus" pitchFamily="18" charset="-78"/>
              </a:rPr>
              <a:t>أوسمة</a:t>
            </a:r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7200" b="1" dirty="0" err="1" smtClean="0">
                <a:latin typeface="Andalus" pitchFamily="18" charset="-78"/>
                <a:cs typeface="Andalus" pitchFamily="18" charset="-78"/>
              </a:rPr>
              <a:t>على</a:t>
            </a:r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7200" b="1" dirty="0" err="1" smtClean="0">
                <a:latin typeface="Andalus" pitchFamily="18" charset="-78"/>
                <a:cs typeface="Andalus" pitchFamily="18" charset="-78"/>
              </a:rPr>
              <a:t>البوابة</a:t>
            </a:r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7200" b="1" dirty="0" err="1" smtClean="0">
                <a:latin typeface="Andalus" pitchFamily="18" charset="-78"/>
                <a:cs typeface="Andalus" pitchFamily="18" charset="-78"/>
              </a:rPr>
              <a:t>الذكية</a:t>
            </a:r>
            <a:endParaRPr lang="en-US" sz="72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266" name="Picture 2" descr="Oro, Argento, Medaglie Di Bronzo Con Il Nastro Isolato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37185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0512" y="302489"/>
            <a:ext cx="6376416" cy="452431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9600" b="1" dirty="0">
                <a:latin typeface="Andalus" pitchFamily="18" charset="-78"/>
                <a:cs typeface="Andalus" pitchFamily="18" charset="-78"/>
              </a:rPr>
              <a:t>إعداد الدرس</a:t>
            </a:r>
            <a:endParaRPr lang="en-US" sz="9600" b="1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ar-AE" sz="9600" b="1" dirty="0">
                <a:latin typeface="Andalus" pitchFamily="18" charset="-78"/>
                <a:cs typeface="Andalus" pitchFamily="18" charset="-78"/>
              </a:rPr>
              <a:t>المعلمة فاطمة أهلي </a:t>
            </a:r>
          </a:p>
        </p:txBody>
      </p:sp>
      <p:pic>
        <p:nvPicPr>
          <p:cNvPr id="4" name="Picture 4" descr="Gold Hearts Sticker by Booker High School for iOS &amp; Android | GIPHY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85672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مع السلامة GIF - تحميل ومشاركة علىPHONEKY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7024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D0BF24-6C22-45FF-9F3B-97A310E51C94}"/>
              </a:ext>
            </a:extLst>
          </p:cNvPr>
          <p:cNvSpPr txBox="1"/>
          <p:nvPr/>
        </p:nvSpPr>
        <p:spPr>
          <a:xfrm>
            <a:off x="6104965" y="1118709"/>
            <a:ext cx="5849470" cy="452431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9600" b="1" dirty="0" smtClean="0">
                <a:latin typeface="Andalus" pitchFamily="18" charset="-78"/>
                <a:cs typeface="Andalus" pitchFamily="18" charset="-78"/>
              </a:rPr>
              <a:t>تم الإنتهاء من منهج التربية الأخلاقية</a:t>
            </a:r>
            <a:endParaRPr lang="ar-AE" sz="96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9680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509" t="10861" r="32363" b="5745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1309" t="15515" r="33782" b="5939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2727" t="15515" r="32800" b="53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4063" t="51709" r="36920" b="17232"/>
          <a:stretch>
            <a:fillRect/>
          </a:stretch>
        </p:blipFill>
        <p:spPr bwMode="auto">
          <a:xfrm>
            <a:off x="363071" y="295835"/>
            <a:ext cx="7530353" cy="6306671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19460" name="Picture 4" descr="Download Free png Farm Girl Clipart – 101 Clip Art - DLPNG.c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5542" y="147917"/>
            <a:ext cx="4701988" cy="66428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06271" y="349624"/>
            <a:ext cx="174811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b="1" dirty="0" smtClean="0">
                <a:latin typeface="Andalus" pitchFamily="18" charset="-78"/>
                <a:cs typeface="Andalus" pitchFamily="18" charset="-78"/>
              </a:rPr>
              <a:t>بيلار ( تاجرة الكاكاو )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2073" t="13576" r="34000" b="55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476404" y="418823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6000" b="1" dirty="0" smtClean="0">
                <a:solidFill>
                  <a:srgbClr val="FF0000"/>
                </a:solidFill>
              </a:rPr>
              <a:t>جيدة</a:t>
            </a:r>
          </a:p>
          <a:p>
            <a:pPr algn="r"/>
            <a:r>
              <a:rPr lang="ar-AE" sz="6000" b="1" dirty="0" smtClean="0">
                <a:solidFill>
                  <a:srgbClr val="FF0000"/>
                </a:solidFill>
              </a:rPr>
              <a:t>توفر احتياجات المزارعين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2291" t="15127" r="32582" b="5552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24499" y="1524275"/>
            <a:ext cx="255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FF0000"/>
                </a:solidFill>
              </a:rPr>
              <a:t>وضعه في أكياس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8125" y="167569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المصنع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5075" y="216962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زراعة و حصاد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11596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أسواق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337" y="93031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شراء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1310" t="14158" r="34218" b="5939"/>
          <a:stretch>
            <a:fillRect/>
          </a:stretch>
        </p:blipFill>
        <p:spPr bwMode="auto">
          <a:xfrm>
            <a:off x="0" y="8313"/>
            <a:ext cx="12192000" cy="6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977745" y="199090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b="1" dirty="0" smtClean="0">
                <a:solidFill>
                  <a:srgbClr val="FF0000"/>
                </a:solidFill>
              </a:rPr>
              <a:t>متى طبقت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1120" y="599901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1400" b="1" dirty="0" smtClean="0">
                <a:solidFill>
                  <a:srgbClr val="FF0000"/>
                </a:solidFill>
              </a:rPr>
              <a:t>التجارة العادلة</a:t>
            </a:r>
          </a:p>
          <a:p>
            <a:pPr algn="r"/>
            <a:r>
              <a:rPr lang="ar-AE" sz="1400" b="1" dirty="0" smtClean="0">
                <a:solidFill>
                  <a:srgbClr val="FF0000"/>
                </a:solidFill>
              </a:rPr>
              <a:t>صنع الكاكاو</a:t>
            </a:r>
          </a:p>
          <a:p>
            <a:pPr algn="r"/>
            <a:r>
              <a:rPr lang="ar-AE" sz="1400" b="1" dirty="0" smtClean="0">
                <a:solidFill>
                  <a:srgbClr val="FF0000"/>
                </a:solidFill>
              </a:rPr>
              <a:t>زراعة الكاكاو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9520" y="1438101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1600" b="1" dirty="0" smtClean="0">
                <a:solidFill>
                  <a:srgbClr val="FF0000"/>
                </a:solidFill>
              </a:rPr>
              <a:t>أهمية التجارة العادلة للمزارع</a:t>
            </a:r>
          </a:p>
          <a:p>
            <a:pPr algn="r"/>
            <a:r>
              <a:rPr lang="ar-AE" sz="1600" b="1" dirty="0" smtClean="0">
                <a:solidFill>
                  <a:srgbClr val="FF0000"/>
                </a:solidFill>
              </a:rPr>
              <a:t>طريقة استخراج الكاكاو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109" y="295422"/>
            <a:ext cx="8933654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 smtClean="0"/>
              <a:t>بيلار تاجرة كاكاو من جمهورية الدومينيكان</a:t>
            </a:r>
            <a:endParaRPr lang="en-US" sz="4800" b="1" dirty="0"/>
          </a:p>
        </p:txBody>
      </p:sp>
      <p:pic>
        <p:nvPicPr>
          <p:cNvPr id="18434" name="Picture 2" descr="الدومينيكان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76" y="1346662"/>
            <a:ext cx="5796905" cy="5337983"/>
          </a:xfrm>
          <a:prstGeom prst="rect">
            <a:avLst/>
          </a:prstGeom>
          <a:noFill/>
          <a:ln w="76200">
            <a:solidFill>
              <a:srgbClr val="FF99FF"/>
            </a:solidFill>
            <a:prstDash val="sysDash"/>
          </a:ln>
        </p:spPr>
      </p:pic>
      <p:pic>
        <p:nvPicPr>
          <p:cNvPr id="18436" name="Picture 4" descr="Personaje De Dibujos Animados De Familia Feliz Agricultor En ..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26009"/>
          <a:stretch>
            <a:fillRect/>
          </a:stretch>
        </p:blipFill>
        <p:spPr bwMode="auto">
          <a:xfrm>
            <a:off x="6320686" y="1313412"/>
            <a:ext cx="5790632" cy="5370188"/>
          </a:xfrm>
          <a:prstGeom prst="rect">
            <a:avLst/>
          </a:prstGeom>
          <a:noFill/>
          <a:ln w="76200">
            <a:solidFill>
              <a:srgbClr val="FF99FF"/>
            </a:solidFill>
            <a:prstDash val="sysDash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172" y="295422"/>
            <a:ext cx="10900228" cy="230832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 smtClean="0"/>
              <a:t>قبل انتشار التجارة العادلة كانت بيلار و عائلتها يعانون من الفقر و نقص في إمدادات المياه للمنزل و عدم قدرتهم على الإلتحاق بالمدرسة  </a:t>
            </a:r>
            <a:endParaRPr lang="en-US" sz="4800" b="1" dirty="0"/>
          </a:p>
        </p:txBody>
      </p:sp>
      <p:pic>
        <p:nvPicPr>
          <p:cNvPr id="17410" name="Picture 2" descr="Farmer Family Stock Illustration - Download Image Now - iStoc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6136" t="16237" r="5398" b="7594"/>
          <a:stretch>
            <a:fillRect/>
          </a:stretch>
        </p:blipFill>
        <p:spPr bwMode="auto">
          <a:xfrm>
            <a:off x="4242913" y="3052482"/>
            <a:ext cx="4000134" cy="3536577"/>
          </a:xfrm>
          <a:prstGeom prst="rect">
            <a:avLst/>
          </a:prstGeom>
          <a:noFill/>
        </p:spPr>
      </p:pic>
      <p:pic>
        <p:nvPicPr>
          <p:cNvPr id="17412" name="Picture 4" descr="الدِّفء الحقيقي - منتدى مملكة الدوشجية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35" y="2783542"/>
            <a:ext cx="4131733" cy="3953435"/>
          </a:xfrm>
          <a:prstGeom prst="rect">
            <a:avLst/>
          </a:prstGeom>
          <a:noFill/>
          <a:ln w="76200">
            <a:solidFill>
              <a:srgbClr val="FF99FF"/>
            </a:solidFill>
            <a:prstDash val="sysDash"/>
          </a:ln>
        </p:spPr>
      </p:pic>
      <p:pic>
        <p:nvPicPr>
          <p:cNvPr id="17414" name="Picture 6" descr="مياه ملوثة تغمر مدينة سانت جوزيف شمال شرق - المغرب اليوم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04412" y="2775573"/>
            <a:ext cx="3720353" cy="3961404"/>
          </a:xfrm>
          <a:prstGeom prst="rect">
            <a:avLst/>
          </a:prstGeom>
          <a:noFill/>
          <a:ln w="76200">
            <a:solidFill>
              <a:srgbClr val="FF99FF"/>
            </a:solidFill>
            <a:prstDash val="sysDash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172" y="295422"/>
            <a:ext cx="10900228" cy="156966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 smtClean="0"/>
              <a:t>و عندما جاءت العاصفة ، دمرت سقف بيتهم فلم يستطيعوا صيانته لعدم إمتلاكهم للمال </a:t>
            </a:r>
            <a:endParaRPr lang="en-US" sz="4800" b="1" dirty="0"/>
          </a:p>
        </p:txBody>
      </p:sp>
      <p:pic>
        <p:nvPicPr>
          <p:cNvPr id="16386" name="Picture 2" descr="بعد إعصار دوريان.. العاصفة أومبرتو تجتاح الباهاما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35" y="2030506"/>
            <a:ext cx="5858933" cy="4773705"/>
          </a:xfrm>
          <a:prstGeom prst="rect">
            <a:avLst/>
          </a:prstGeom>
          <a:noFill/>
          <a:ln w="76200">
            <a:solidFill>
              <a:srgbClr val="FF99FF"/>
            </a:solidFill>
            <a:prstDash val="sysDash"/>
          </a:ln>
        </p:spPr>
      </p:pic>
      <p:pic>
        <p:nvPicPr>
          <p:cNvPr id="4" name="Picture 4" descr="Personaje De Dibujos Animados De Familia Feliz Agricultor En ..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26009"/>
          <a:stretch>
            <a:fillRect/>
          </a:stretch>
        </p:blipFill>
        <p:spPr bwMode="auto">
          <a:xfrm>
            <a:off x="6146078" y="2012079"/>
            <a:ext cx="5978687" cy="4792133"/>
          </a:xfrm>
          <a:prstGeom prst="rect">
            <a:avLst/>
          </a:prstGeom>
          <a:noFill/>
          <a:ln w="76200">
            <a:solidFill>
              <a:srgbClr val="FF99FF"/>
            </a:solidFill>
            <a:prstDash val="sysDash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172" y="120611"/>
            <a:ext cx="10900228" cy="304698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 smtClean="0"/>
              <a:t>و لكن مع إنتشار التجارة العادلة الذي يأمن لهم المال من منتجات محاصيلهم ، أصبحوا ينعمون بالأمان ، كما استطاعوا الإلتحاق بالمدرسة و أيضًا توفرت لديهم إمدادات المياه للمنزل</a:t>
            </a:r>
            <a:endParaRPr lang="en-US" sz="4800" b="1" dirty="0"/>
          </a:p>
        </p:txBody>
      </p:sp>
      <p:pic>
        <p:nvPicPr>
          <p:cNvPr id="3" name="Picture 2" descr="Farmer Family Stock Illustration - Download Image Now - iStoc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6136" t="16237" r="5398" b="7594"/>
          <a:stretch>
            <a:fillRect/>
          </a:stretch>
        </p:blipFill>
        <p:spPr bwMode="auto">
          <a:xfrm>
            <a:off x="2736842" y="3213847"/>
            <a:ext cx="6738851" cy="3644153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9668435" y="3455893"/>
            <a:ext cx="2272553" cy="2944907"/>
          </a:xfrm>
          <a:prstGeom prst="cloudCallout">
            <a:avLst>
              <a:gd name="adj1" fmla="val -84484"/>
              <a:gd name="adj2" fmla="val -3325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توفر المال و التعليم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0341" y="3469341"/>
            <a:ext cx="2474259" cy="3065930"/>
          </a:xfrm>
          <a:prstGeom prst="cloudCallout">
            <a:avLst>
              <a:gd name="adj1" fmla="val 90710"/>
              <a:gd name="adj2" fmla="val -38005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</a:rPr>
              <a:t>الأمان و توفر المياه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172" y="295422"/>
            <a:ext cx="10900228" cy="156966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 smtClean="0"/>
              <a:t>و استطاعوا شراء آلات زراعية لمزرعتهم مما زاد من إنتاجهم للمحاصيل الزراعية في مزرعتهم</a:t>
            </a:r>
            <a:endParaRPr lang="en-US" sz="4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74812" y="2070848"/>
            <a:ext cx="11909612" cy="4625788"/>
            <a:chOff x="0" y="2030506"/>
            <a:chExt cx="12192000" cy="4867833"/>
          </a:xfrm>
        </p:grpSpPr>
        <p:pic>
          <p:nvPicPr>
            <p:cNvPr id="14340" name="Picture 4" descr="تعليم أسماء المهن للأطفال| المزارع |Job names in Arabic for kids ...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084295"/>
              <a:ext cx="7987553" cy="4814044"/>
            </a:xfrm>
            <a:prstGeom prst="rect">
              <a:avLst/>
            </a:prstGeom>
            <a:noFill/>
          </p:spPr>
        </p:pic>
        <p:pic>
          <p:nvPicPr>
            <p:cNvPr id="14338" name="Picture 2" descr="حكاية المزارع الطماع القصص والحكايات مجلة المحب الاطفال و...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00047" y="2097741"/>
              <a:ext cx="5091953" cy="4787152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0" y="2030506"/>
              <a:ext cx="12192000" cy="4840941"/>
            </a:xfrm>
            <a:prstGeom prst="rect">
              <a:avLst/>
            </a:prstGeom>
            <a:noFill/>
            <a:ln w="76200">
              <a:solidFill>
                <a:srgbClr val="FF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ArtStation - Counting with Paula, Kimsiang Seow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0764" y="0"/>
            <a:ext cx="540123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8870" y="551329"/>
            <a:ext cx="4787153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ar-AE" sz="3600" b="1" dirty="0" smtClean="0"/>
              <a:t>مناقشة ( البوابة الذكية )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t="3765" r="1000" b="20000"/>
          <a:stretch>
            <a:fillRect/>
          </a:stretch>
        </p:blipFill>
        <p:spPr bwMode="auto">
          <a:xfrm>
            <a:off x="309283" y="1517432"/>
            <a:ext cx="6051176" cy="4789239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prstDash val="lgDashDotDot"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5069540" y="2366677"/>
            <a:ext cx="484094" cy="7395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53988" y="2998694"/>
            <a:ext cx="2796987" cy="16270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Desktop\x5pis-Qk[1].jpg"/>
          <p:cNvPicPr>
            <a:picLocks noChangeAspect="1" noChangeArrowheads="1"/>
          </p:cNvPicPr>
          <p:nvPr/>
        </p:nvPicPr>
        <p:blipFill>
          <a:blip r:embed="rId2"/>
          <a:srcRect l="4883" t="3910" r="4771" b="674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085943" y="2569029"/>
            <a:ext cx="2830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برنامج الأسئلة</a:t>
            </a:r>
            <a:endParaRPr lang="en-US" sz="8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1788" y="2554941"/>
            <a:ext cx="60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 smtClean="0"/>
              <a:t>1</a:t>
            </a:r>
            <a:endParaRPr lang="en-US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59829" y="2532530"/>
            <a:ext cx="60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 smtClean="0"/>
              <a:t>2</a:t>
            </a:r>
            <a:endParaRPr lang="en-US" sz="7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37857" y="2559424"/>
            <a:ext cx="60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 smtClean="0"/>
              <a:t>3</a:t>
            </a:r>
            <a:endParaRPr lang="en-US" sz="7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85898" y="2537013"/>
            <a:ext cx="60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 smtClean="0"/>
              <a:t>4</a:t>
            </a:r>
            <a:endParaRPr lang="en-US" sz="7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92208" y="2545977"/>
            <a:ext cx="60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 smtClean="0"/>
              <a:t>5</a:t>
            </a:r>
            <a:endParaRPr lang="en-US" sz="7200" b="1" dirty="0"/>
          </a:p>
        </p:txBody>
      </p:sp>
      <p:sp>
        <p:nvSpPr>
          <p:cNvPr id="17" name="Rectangle 16"/>
          <p:cNvSpPr/>
          <p:nvPr/>
        </p:nvSpPr>
        <p:spPr>
          <a:xfrm>
            <a:off x="4693023" y="97723"/>
            <a:ext cx="2864224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ar-A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إختر رقم ( 1 – 2 – 3 – 4 – 5 ) </a:t>
            </a:r>
          </a:p>
          <a:p>
            <a:pPr algn="ctr"/>
            <a:r>
              <a:rPr lang="ar-A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أكتب في الدردشة )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July Counting GIF by Super Simple - Find &amp; Share on GIPHY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6341" y="3671047"/>
            <a:ext cx="5419165" cy="22187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273</Words>
  <Application>Microsoft Office PowerPoint</Application>
  <PresentationFormat>Custom</PresentationFormat>
  <Paragraphs>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فاطمه علي أهلي</dc:creator>
  <cp:lastModifiedBy>HP</cp:lastModifiedBy>
  <cp:revision>186</cp:revision>
  <dcterms:created xsi:type="dcterms:W3CDTF">2020-03-30T07:00:00Z</dcterms:created>
  <dcterms:modified xsi:type="dcterms:W3CDTF">2020-06-02T10:57:03Z</dcterms:modified>
</cp:coreProperties>
</file>